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8" r:id="rId5"/>
    <p:sldId id="261" r:id="rId6"/>
    <p:sldId id="277" r:id="rId7"/>
    <p:sldId id="267" r:id="rId8"/>
    <p:sldId id="262" r:id="rId9"/>
    <p:sldId id="269" r:id="rId10"/>
    <p:sldId id="270" r:id="rId11"/>
    <p:sldId id="264" r:id="rId12"/>
    <p:sldId id="265" r:id="rId13"/>
    <p:sldId id="266" r:id="rId14"/>
    <p:sldId id="258" r:id="rId15"/>
    <p:sldId id="259" r:id="rId16"/>
    <p:sldId id="271" r:id="rId17"/>
    <p:sldId id="273" r:id="rId18"/>
    <p:sldId id="260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Andel med kompletta VP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'1'!$B$3:$B$11</c:f>
              <c:strCache>
                <c:ptCount val="9"/>
                <c:pt idx="0">
                  <c:v>Sthlm Syd Falck</c:v>
                </c:pt>
                <c:pt idx="1">
                  <c:v>Östergötland</c:v>
                </c:pt>
                <c:pt idx="2">
                  <c:v>Kalmar</c:v>
                </c:pt>
                <c:pt idx="3">
                  <c:v>Blekinge</c:v>
                </c:pt>
                <c:pt idx="4">
                  <c:v>Halland</c:v>
                </c:pt>
                <c:pt idx="5">
                  <c:v>Sahlgrenska</c:v>
                </c:pt>
                <c:pt idx="6">
                  <c:v>Västmanland</c:v>
                </c:pt>
                <c:pt idx="7">
                  <c:v>Dalarna</c:v>
                </c:pt>
                <c:pt idx="8">
                  <c:v>Västernorrland</c:v>
                </c:pt>
              </c:strCache>
            </c:strRef>
          </c:cat>
          <c:val>
            <c:numRef>
              <c:f>'1'!$C$3:$C$11</c:f>
              <c:numCache>
                <c:formatCode>General</c:formatCode>
                <c:ptCount val="9"/>
                <c:pt idx="0">
                  <c:v>72.3</c:v>
                </c:pt>
                <c:pt idx="1">
                  <c:v>81.400000000000006</c:v>
                </c:pt>
                <c:pt idx="2">
                  <c:v>68.5</c:v>
                </c:pt>
                <c:pt idx="3">
                  <c:v>2.9</c:v>
                </c:pt>
                <c:pt idx="4">
                  <c:v>79.8</c:v>
                </c:pt>
                <c:pt idx="5">
                  <c:v>47.8</c:v>
                </c:pt>
                <c:pt idx="6">
                  <c:v>52.5</c:v>
                </c:pt>
                <c:pt idx="7">
                  <c:v>70.5</c:v>
                </c:pt>
                <c:pt idx="8">
                  <c:v>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404224"/>
        <c:axId val="76405760"/>
      </c:barChart>
      <c:catAx>
        <c:axId val="76404224"/>
        <c:scaling>
          <c:orientation val="minMax"/>
        </c:scaling>
        <c:delete val="0"/>
        <c:axPos val="b"/>
        <c:majorTickMark val="out"/>
        <c:minorTickMark val="none"/>
        <c:tickLblPos val="nextTo"/>
        <c:crossAx val="76405760"/>
        <c:crosses val="autoZero"/>
        <c:auto val="1"/>
        <c:lblAlgn val="ctr"/>
        <c:lblOffset val="100"/>
        <c:noMultiLvlLbl val="0"/>
      </c:catAx>
      <c:valAx>
        <c:axId val="764057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404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Andel med P-Glukos reg. vid RLS &gt;2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551902887139106"/>
          <c:y val="5.1163685184513225E-2"/>
          <c:w val="0.86948097112860889"/>
          <c:h val="0.6451123045103233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'15'!$B$3:$B$11</c:f>
              <c:strCache>
                <c:ptCount val="9"/>
                <c:pt idx="0">
                  <c:v>Sthlm Syd Falck</c:v>
                </c:pt>
                <c:pt idx="1">
                  <c:v>Östergötland</c:v>
                </c:pt>
                <c:pt idx="2">
                  <c:v>Kalmar</c:v>
                </c:pt>
                <c:pt idx="3">
                  <c:v>Blekinge</c:v>
                </c:pt>
                <c:pt idx="4">
                  <c:v>Halland</c:v>
                </c:pt>
                <c:pt idx="5">
                  <c:v>Sahlgrenska</c:v>
                </c:pt>
                <c:pt idx="6">
                  <c:v>Västmanland</c:v>
                </c:pt>
                <c:pt idx="7">
                  <c:v>Dalarna</c:v>
                </c:pt>
                <c:pt idx="8">
                  <c:v>Västernorrland</c:v>
                </c:pt>
              </c:strCache>
            </c:strRef>
          </c:cat>
          <c:val>
            <c:numRef>
              <c:f>'15'!$C$3:$C$11</c:f>
              <c:numCache>
                <c:formatCode>General</c:formatCode>
                <c:ptCount val="9"/>
                <c:pt idx="0">
                  <c:v>41.9</c:v>
                </c:pt>
                <c:pt idx="1">
                  <c:v>66.400000000000006</c:v>
                </c:pt>
                <c:pt idx="2">
                  <c:v>62.2</c:v>
                </c:pt>
                <c:pt idx="3">
                  <c:v>69.8</c:v>
                </c:pt>
                <c:pt idx="4">
                  <c:v>80.8</c:v>
                </c:pt>
                <c:pt idx="5">
                  <c:v>53</c:v>
                </c:pt>
                <c:pt idx="6">
                  <c:v>68.8</c:v>
                </c:pt>
                <c:pt idx="7">
                  <c:v>65.7</c:v>
                </c:pt>
                <c:pt idx="8">
                  <c:v>75.3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24512"/>
        <c:axId val="79026048"/>
      </c:barChart>
      <c:catAx>
        <c:axId val="79024512"/>
        <c:scaling>
          <c:orientation val="minMax"/>
        </c:scaling>
        <c:delete val="0"/>
        <c:axPos val="b"/>
        <c:majorTickMark val="out"/>
        <c:minorTickMark val="none"/>
        <c:tickLblPos val="nextTo"/>
        <c:crossAx val="79026048"/>
        <c:crosses val="autoZero"/>
        <c:auto val="1"/>
        <c:lblAlgn val="ctr"/>
        <c:lblOffset val="100"/>
        <c:noMultiLvlLbl val="0"/>
      </c:catAx>
      <c:valAx>
        <c:axId val="790260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024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06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3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3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85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6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9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34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7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79BC-BAF1-4BF0-9703-A9B4A81C3CDA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701A-D7A7-4288-8181-6B896D4F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7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Svenskt Ambulansregister</a:t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dirty="0" err="1" smtClean="0"/>
              <a:t>AmbuReg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Diskussion Sthlm 2017-01-26</a:t>
            </a:r>
          </a:p>
          <a:p>
            <a:r>
              <a:rPr lang="sv-SE" dirty="0" smtClean="0"/>
              <a:t>Thomas </a:t>
            </a:r>
            <a:r>
              <a:rPr lang="sv-SE" dirty="0" err="1" smtClean="0"/>
              <a:t>Troëng</a:t>
            </a:r>
            <a:endParaRPr lang="sv-SE" dirty="0" smtClean="0"/>
          </a:p>
          <a:p>
            <a:r>
              <a:rPr lang="sv-SE" dirty="0" smtClean="0"/>
              <a:t>RC Syd Karlskrona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9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Variabler - uppdragstyp</a:t>
            </a:r>
            <a:endParaRPr lang="en-GB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28190"/>
              </p:ext>
            </p:extLst>
          </p:nvPr>
        </p:nvGraphicFramePr>
        <p:xfrm>
          <a:off x="1403648" y="1340768"/>
          <a:ext cx="6408711" cy="5337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0041"/>
                <a:gridCol w="1169309"/>
                <a:gridCol w="1079361"/>
              </a:tblGrid>
              <a:tr h="28556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r>
                        <a:rPr lang="en-GB" sz="1800" u="none" strike="noStrike" dirty="0" smtClean="0">
                          <a:effectLst/>
                        </a:rPr>
                        <a:t>                              - </a:t>
                      </a:r>
                      <a:r>
                        <a:rPr lang="en-GB" sz="1800" u="none" strike="noStrike" dirty="0" err="1" smtClean="0">
                          <a:effectLst/>
                        </a:rPr>
                        <a:t>Halland</a:t>
                      </a:r>
                      <a:r>
                        <a:rPr lang="en-GB" sz="1800" u="none" strike="noStrike" dirty="0" smtClean="0">
                          <a:effectLst/>
                        </a:rPr>
                        <a:t> -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Frequency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Percent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b"/>
                </a:tc>
              </a:tr>
              <a:tr h="276355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Ambulant </a:t>
                      </a:r>
                      <a:r>
                        <a:rPr lang="en-GB" sz="1800" u="none" strike="noStrike" dirty="0" err="1">
                          <a:effectLst/>
                        </a:rPr>
                        <a:t>bedömning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611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1,2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Ambulant </a:t>
                      </a:r>
                      <a:r>
                        <a:rPr lang="en-GB" sz="1800" u="none" strike="noStrike" dirty="0" err="1">
                          <a:effectLst/>
                        </a:rPr>
                        <a:t>bedömning</a:t>
                      </a:r>
                      <a:r>
                        <a:rPr lang="en-GB" sz="1800" u="none" strike="noStrike" dirty="0">
                          <a:effectLst/>
                        </a:rPr>
                        <a:t> transport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260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,5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u="none" strike="noStrike" dirty="0">
                          <a:effectLst/>
                        </a:rPr>
                        <a:t>Annan resurs ger patienten vård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693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1,4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err="1">
                          <a:effectLst/>
                        </a:rPr>
                        <a:t>Assistans</a:t>
                      </a:r>
                      <a:r>
                        <a:rPr lang="en-GB" sz="1800" u="none" strike="noStrike" dirty="0">
                          <a:effectLst/>
                        </a:rPr>
                        <a:t> till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766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1,6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err="1">
                          <a:effectLst/>
                        </a:rPr>
                        <a:t>Brandlarm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146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,3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err="1">
                          <a:effectLst/>
                        </a:rPr>
                        <a:t>Bär</a:t>
                      </a:r>
                      <a:r>
                        <a:rPr lang="en-GB" sz="1800" u="none" strike="noStrike" dirty="0">
                          <a:effectLst/>
                        </a:rPr>
                        <a:t>- </a:t>
                      </a:r>
                      <a:r>
                        <a:rPr lang="en-GB" sz="1800" u="none" strike="noStrike" dirty="0" err="1">
                          <a:effectLst/>
                        </a:rPr>
                        <a:t>och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lyfthjälp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220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,4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err="1">
                          <a:effectLst/>
                        </a:rPr>
                        <a:t>Hemtransport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1324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2,7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err="1">
                          <a:effectLst/>
                        </a:rPr>
                        <a:t>Nytt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larm</a:t>
                      </a:r>
                      <a:r>
                        <a:rPr lang="en-GB" sz="1800" u="none" strike="noStrike" dirty="0">
                          <a:effectLst/>
                        </a:rPr>
                        <a:t> - </a:t>
                      </a:r>
                      <a:r>
                        <a:rPr lang="en-GB" sz="1800" u="none" strike="noStrike" dirty="0" err="1">
                          <a:effectLst/>
                        </a:rPr>
                        <a:t>Insats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avbruten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1417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2,9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err="1">
                          <a:effectLst/>
                        </a:rPr>
                        <a:t>Passning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6821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13,9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Patient </a:t>
                      </a:r>
                      <a:r>
                        <a:rPr lang="en-GB" sz="1800" u="none" strike="noStrike" dirty="0" err="1">
                          <a:effectLst/>
                        </a:rPr>
                        <a:t>medföljde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inte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3405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6,9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Sjukvårdsledning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332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,7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 err="1">
                          <a:effectLst/>
                        </a:rPr>
                        <a:t>Sjukvårdsledning</a:t>
                      </a:r>
                      <a:r>
                        <a:rPr lang="en-GB" sz="1800" u="none" strike="noStrike" dirty="0">
                          <a:effectLst/>
                        </a:rPr>
                        <a:t> med patient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</a:rPr>
                        <a:t>52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,1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Transport av patient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</a:rPr>
                        <a:t>28697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58,4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Uppdrag mellan kommunala inrättningar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</a:rPr>
                        <a:t>19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,0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Återkallad - Insats avbruten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</a:rPr>
                        <a:t>1399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2,8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Överflyttning mellan vårdenheter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2735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</a:rPr>
                        <a:t>5,6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6714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Överflyttning vårdplatsbrist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272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</a:rPr>
                        <a:t>,6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276355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Total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</a:rPr>
                        <a:t>49169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</a:rPr>
                        <a:t>100,0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0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Variabler - </a:t>
            </a:r>
            <a:r>
              <a:rPr lang="sv-SE" dirty="0" err="1" smtClean="0"/>
              <a:t>hämtplats</a:t>
            </a:r>
            <a:endParaRPr lang="en-GB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61378"/>
              </p:ext>
            </p:extLst>
          </p:nvPr>
        </p:nvGraphicFramePr>
        <p:xfrm>
          <a:off x="1187624" y="1628800"/>
          <a:ext cx="6264696" cy="475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8405"/>
                <a:gridCol w="4186291"/>
              </a:tblGrid>
              <a:tr h="54211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Sthlm</a:t>
                      </a:r>
                      <a:r>
                        <a:rPr lang="en-GB" sz="2000" u="none" strike="noStrike" dirty="0">
                          <a:effectLst/>
                        </a:rPr>
                        <a:t> Syd </a:t>
                      </a:r>
                      <a:r>
                        <a:rPr lang="en-GB" sz="2000" u="none" strike="noStrike" dirty="0" err="1">
                          <a:effectLst/>
                        </a:rPr>
                        <a:t>Falck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saknas i filen</a:t>
                      </a:r>
                      <a:endParaRPr lang="en-GB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421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err="1">
                          <a:effectLst/>
                        </a:rPr>
                        <a:t>Östergötland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variabeln finns men inget ifyllt</a:t>
                      </a:r>
                      <a:endParaRPr lang="sv-SE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2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Kalmar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10 kategorier</a:t>
                      </a:r>
                      <a:endParaRPr lang="en-GB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2404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Blekinge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18 kategorier</a:t>
                      </a:r>
                      <a:endParaRPr lang="en-GB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2404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Halland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14 </a:t>
                      </a:r>
                      <a:r>
                        <a:rPr lang="en-GB" sz="2000" u="none" strike="noStrike" dirty="0" err="1">
                          <a:effectLst/>
                        </a:rPr>
                        <a:t>kategorier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2404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Sahlgrenska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ett</a:t>
                      </a:r>
                      <a:r>
                        <a:rPr lang="en-GB" sz="2000" u="none" strike="noStrike" dirty="0">
                          <a:effectLst/>
                        </a:rPr>
                        <a:t> 50-tal </a:t>
                      </a:r>
                      <a:r>
                        <a:rPr lang="en-GB" sz="2000" u="none" strike="noStrike" dirty="0" err="1">
                          <a:effectLst/>
                        </a:rPr>
                        <a:t>områdeskoder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2404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Västmanland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8 </a:t>
                      </a:r>
                      <a:r>
                        <a:rPr lang="en-GB" sz="2000" u="none" strike="noStrike" dirty="0" err="1">
                          <a:effectLst/>
                        </a:rPr>
                        <a:t>kategorier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2404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Dalarna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14 </a:t>
                      </a:r>
                      <a:r>
                        <a:rPr lang="en-GB" sz="2000" u="none" strike="noStrike" dirty="0" err="1">
                          <a:effectLst/>
                        </a:rPr>
                        <a:t>kategorier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2404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Västernorrland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13 </a:t>
                      </a:r>
                      <a:r>
                        <a:rPr lang="en-GB" sz="2000" u="none" strike="noStrike" dirty="0" err="1">
                          <a:effectLst/>
                        </a:rPr>
                        <a:t>kategorier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Variabler - bedömning</a:t>
            </a:r>
            <a:endParaRPr lang="en-GB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942367"/>
              </p:ext>
            </p:extLst>
          </p:nvPr>
        </p:nvGraphicFramePr>
        <p:xfrm>
          <a:off x="395536" y="1556792"/>
          <a:ext cx="8136904" cy="4530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896"/>
                <a:gridCol w="6397008"/>
              </a:tblGrid>
              <a:tr h="48278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Sthlm</a:t>
                      </a:r>
                      <a:r>
                        <a:rPr lang="en-GB" sz="2000" u="none" strike="noStrike" dirty="0">
                          <a:effectLst/>
                        </a:rPr>
                        <a:t> Syd </a:t>
                      </a:r>
                      <a:r>
                        <a:rPr lang="en-GB" sz="2000" u="none" strike="noStrike" dirty="0" err="1">
                          <a:effectLst/>
                        </a:rPr>
                        <a:t>Falck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tre variabler med tillhörande detaljbeskrivning i separata variabler, ca 135 olika i "bedömn 1"</a:t>
                      </a:r>
                      <a:endParaRPr lang="sv-SE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827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err="1">
                          <a:effectLst/>
                        </a:rPr>
                        <a:t>Östergötland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en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textvariabel</a:t>
                      </a:r>
                      <a:r>
                        <a:rPr lang="en-GB" sz="2000" u="none" strike="noStrike" dirty="0">
                          <a:effectLst/>
                        </a:rPr>
                        <a:t> med ca 130 </a:t>
                      </a:r>
                      <a:r>
                        <a:rPr lang="en-GB" sz="2000" u="none" strike="noStrike" dirty="0" err="1">
                          <a:effectLst/>
                        </a:rPr>
                        <a:t>alternativ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Kalmar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en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textvariabel</a:t>
                      </a:r>
                      <a:r>
                        <a:rPr lang="en-GB" sz="2000" u="none" strike="noStrike" dirty="0">
                          <a:effectLst/>
                        </a:rPr>
                        <a:t> med ca 130 </a:t>
                      </a:r>
                      <a:r>
                        <a:rPr lang="en-GB" sz="2000" u="none" strike="noStrike" dirty="0" err="1">
                          <a:effectLst/>
                        </a:rPr>
                        <a:t>alternativ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6668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Blekinge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100+ </a:t>
                      </a:r>
                      <a:r>
                        <a:rPr lang="en-GB" sz="2000" u="none" strike="noStrike" dirty="0" err="1">
                          <a:effectLst/>
                        </a:rPr>
                        <a:t>fria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textalternativ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6668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Halland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100+ </a:t>
                      </a:r>
                      <a:r>
                        <a:rPr lang="en-GB" sz="2000" u="none" strike="noStrike" dirty="0" err="1">
                          <a:effectLst/>
                        </a:rPr>
                        <a:t>fria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textalternativ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6668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Sahlgrenska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100+ fria textalternativ (två variabeluppsättningar med </a:t>
                      </a:r>
                      <a:r>
                        <a:rPr lang="sv-SE" sz="2000" u="none" strike="noStrike" dirty="0" err="1">
                          <a:effectLst/>
                        </a:rPr>
                        <a:t>bed.kod</a:t>
                      </a:r>
                      <a:r>
                        <a:rPr lang="sv-SE" sz="2000" u="none" strike="noStrike" dirty="0">
                          <a:effectLst/>
                        </a:rPr>
                        <a:t>, bed. tillstånd, </a:t>
                      </a:r>
                      <a:r>
                        <a:rPr lang="sv-SE" sz="2000" u="none" strike="noStrike" dirty="0" err="1">
                          <a:effectLst/>
                        </a:rPr>
                        <a:t>bed.beskrivning</a:t>
                      </a:r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6668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Västmanland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textvariabel med fler än 10 000 alternativ</a:t>
                      </a:r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6668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Dalarna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100+ </a:t>
                      </a:r>
                      <a:r>
                        <a:rPr lang="en-GB" sz="2000" u="none" strike="noStrike" dirty="0" err="1">
                          <a:effectLst/>
                        </a:rPr>
                        <a:t>fria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textalternativ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48278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Västernorrland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100+ </a:t>
                      </a:r>
                      <a:r>
                        <a:rPr lang="en-GB" sz="2000" u="none" strike="noStrike" dirty="0" err="1">
                          <a:effectLst/>
                        </a:rPr>
                        <a:t>fria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textalternativ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4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Variabler - destination</a:t>
            </a:r>
            <a:endParaRPr lang="en-GB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41160"/>
              </p:ext>
            </p:extLst>
          </p:nvPr>
        </p:nvGraphicFramePr>
        <p:xfrm>
          <a:off x="1043608" y="1412774"/>
          <a:ext cx="7344816" cy="4764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3089"/>
                <a:gridCol w="5251727"/>
              </a:tblGrid>
              <a:tr h="53182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Sthlm</a:t>
                      </a:r>
                      <a:r>
                        <a:rPr lang="en-GB" sz="2000" u="none" strike="noStrike" dirty="0">
                          <a:effectLst/>
                        </a:rPr>
                        <a:t> Syd </a:t>
                      </a:r>
                      <a:r>
                        <a:rPr lang="en-GB" sz="2000" u="none" strike="noStrike" dirty="0" err="1">
                          <a:effectLst/>
                        </a:rPr>
                        <a:t>Falck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stort antal avlämningsadresser</a:t>
                      </a:r>
                      <a:endParaRPr lang="en-GB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31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err="1">
                          <a:effectLst/>
                        </a:rPr>
                        <a:t>Östergötland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8-9 </a:t>
                      </a:r>
                      <a:r>
                        <a:rPr lang="en-GB" sz="2000" u="none" strike="noStrike" dirty="0" err="1">
                          <a:effectLst/>
                        </a:rPr>
                        <a:t>kategorier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1410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Kalmar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8 </a:t>
                      </a:r>
                      <a:r>
                        <a:rPr lang="en-GB" sz="2000" u="none" strike="noStrike" dirty="0" err="1">
                          <a:effectLst/>
                        </a:rPr>
                        <a:t>kategorier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1410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Blekinge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10 </a:t>
                      </a:r>
                      <a:r>
                        <a:rPr lang="en-GB" sz="2000" u="none" strike="noStrike" dirty="0" err="1">
                          <a:effectLst/>
                        </a:rPr>
                        <a:t>kategorier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1410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Halland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12 </a:t>
                      </a:r>
                      <a:r>
                        <a:rPr lang="en-GB" sz="2000" u="none" strike="noStrike" dirty="0" err="1">
                          <a:effectLst/>
                        </a:rPr>
                        <a:t>kategorier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1410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Sahlgrenska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ett</a:t>
                      </a:r>
                      <a:r>
                        <a:rPr lang="en-GB" sz="2000" u="none" strike="noStrike" dirty="0">
                          <a:effectLst/>
                        </a:rPr>
                        <a:t> 30-tal </a:t>
                      </a:r>
                      <a:r>
                        <a:rPr lang="en-GB" sz="2000" u="none" strike="noStrike" dirty="0" err="1">
                          <a:effectLst/>
                        </a:rPr>
                        <a:t>avdelningskoder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60426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Västmanland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några fasta kategorier blandat med stort antal adresser</a:t>
                      </a:r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1410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Dalarna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9 </a:t>
                      </a:r>
                      <a:r>
                        <a:rPr lang="en-GB" sz="2000" u="none" strike="noStrike" dirty="0" err="1">
                          <a:effectLst/>
                        </a:rPr>
                        <a:t>kategorier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1410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Västernorrland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11 </a:t>
                      </a:r>
                      <a:r>
                        <a:rPr lang="en-GB" sz="2000" u="none" strike="noStrike" dirty="0" err="1">
                          <a:effectLst/>
                        </a:rPr>
                        <a:t>kategorier</a:t>
                      </a:r>
                      <a:endParaRPr lang="en-GB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6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Variabler - problem</a:t>
            </a:r>
            <a:endParaRPr lang="en-GB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18272"/>
              </p:ext>
            </p:extLst>
          </p:nvPr>
        </p:nvGraphicFramePr>
        <p:xfrm>
          <a:off x="971600" y="1484784"/>
          <a:ext cx="7128792" cy="466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910"/>
                <a:gridCol w="4839882"/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Uppdragstyp</a:t>
                      </a:r>
                      <a:r>
                        <a:rPr lang="en-GB" sz="2000" u="none" strike="noStrike" dirty="0">
                          <a:effectLst/>
                        </a:rPr>
                        <a:t>/ -</a:t>
                      </a:r>
                      <a:r>
                        <a:rPr lang="en-GB" sz="2000" u="none" strike="noStrike" dirty="0" err="1">
                          <a:effectLst/>
                        </a:rPr>
                        <a:t>kod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Kategorisera!</a:t>
                      </a:r>
                      <a:endParaRPr lang="en-GB" dirty="0"/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Bedömning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Kategorisera!</a:t>
                      </a:r>
                      <a:r>
                        <a:rPr lang="sv-SE" baseline="0" dirty="0" smtClean="0"/>
                        <a:t> ESS???</a:t>
                      </a:r>
                      <a:endParaRPr lang="en-GB" dirty="0"/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Hämtplatstyp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Kategorisera!</a:t>
                      </a:r>
                      <a:endParaRPr lang="en-GB" dirty="0"/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Destinationstyp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Kategorisera!</a:t>
                      </a:r>
                      <a:endParaRPr lang="en-GB" dirty="0"/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Kliniska parametrar vid ett eller två tillfällen?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 smtClean="0">
                          <a:effectLst/>
                        </a:rPr>
                        <a:t>Läkemedel</a:t>
                      </a:r>
                      <a:r>
                        <a:rPr lang="en-GB" sz="2000" u="none" strike="noStrike" dirty="0" smtClean="0">
                          <a:effectLst/>
                        </a:rPr>
                        <a:t>                      ATC? </a:t>
                      </a:r>
                      <a:r>
                        <a:rPr lang="en-GB" sz="2000" u="none" strike="noStrike" dirty="0" err="1" smtClean="0">
                          <a:effectLst/>
                        </a:rPr>
                        <a:t>Syrgas</a:t>
                      </a:r>
                      <a:r>
                        <a:rPr lang="en-GB" sz="2000" u="none" strike="noStrike" dirty="0" smtClean="0">
                          <a:effectLst/>
                        </a:rPr>
                        <a:t>?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EKG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, 1 av </a:t>
                      </a:r>
                      <a:r>
                        <a:rPr lang="sv-S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sjsk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2 av </a:t>
                      </a:r>
                      <a:r>
                        <a:rPr lang="sv-S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sjkh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3 misslyckad </a:t>
                      </a:r>
                      <a:r>
                        <a:rPr lang="sv-S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övf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VP </a:t>
                      </a:r>
                      <a:r>
                        <a:rPr lang="en-GB" sz="2000" u="none" strike="noStrike" dirty="0" err="1" smtClean="0">
                          <a:effectLst/>
                        </a:rPr>
                        <a:t>komplett</a:t>
                      </a:r>
                      <a:r>
                        <a:rPr lang="en-GB" sz="2000" u="none" strike="noStrike" dirty="0" smtClean="0">
                          <a:effectLst/>
                        </a:rPr>
                        <a:t>                   </a:t>
                      </a:r>
                      <a:r>
                        <a:rPr lang="en-GB" sz="2000" u="none" strike="noStrike" dirty="0" err="1" smtClean="0">
                          <a:effectLst/>
                        </a:rPr>
                        <a:t>Behövs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err="1" smtClean="0">
                          <a:effectLst/>
                        </a:rPr>
                        <a:t>det</a:t>
                      </a:r>
                      <a:r>
                        <a:rPr lang="en-GB" sz="2000" u="none" strike="noStrike" dirty="0" smtClean="0">
                          <a:effectLst/>
                        </a:rPr>
                        <a:t>, de sex </a:t>
                      </a:r>
                      <a:r>
                        <a:rPr lang="en-GB" sz="2000" u="none" strike="noStrike" dirty="0" err="1" smtClean="0">
                          <a:effectLst/>
                        </a:rPr>
                        <a:t>separata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000" u="none" strike="noStrike" baseline="0" dirty="0" err="1" smtClean="0">
                          <a:effectLst/>
                        </a:rPr>
                        <a:t>finns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000" u="none" strike="noStrike" baseline="0" dirty="0" err="1" smtClean="0">
                          <a:effectLst/>
                        </a:rPr>
                        <a:t>redan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?!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</a:t>
            </a:r>
            <a:r>
              <a:rPr lang="sv-SE" dirty="0" smtClean="0"/>
              <a:t>opplingar andra register</a:t>
            </a:r>
            <a:endParaRPr lang="en-GB" dirty="0"/>
          </a:p>
        </p:txBody>
      </p:sp>
      <p:sp>
        <p:nvSpPr>
          <p:cNvPr id="3" name="Rektangel 2"/>
          <p:cNvSpPr/>
          <p:nvPr/>
        </p:nvSpPr>
        <p:spPr>
          <a:xfrm>
            <a:off x="3661000" y="4609356"/>
            <a:ext cx="324036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ktangel 3"/>
          <p:cNvSpPr/>
          <p:nvPr/>
        </p:nvSpPr>
        <p:spPr>
          <a:xfrm>
            <a:off x="251520" y="1295182"/>
            <a:ext cx="324036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ktangel 4"/>
          <p:cNvSpPr/>
          <p:nvPr/>
        </p:nvSpPr>
        <p:spPr>
          <a:xfrm>
            <a:off x="2065660" y="2417402"/>
            <a:ext cx="324036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/>
          <p:cNvSpPr/>
          <p:nvPr/>
        </p:nvSpPr>
        <p:spPr>
          <a:xfrm>
            <a:off x="5652120" y="5699782"/>
            <a:ext cx="324036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ruta 6"/>
          <p:cNvSpPr txBox="1"/>
          <p:nvPr/>
        </p:nvSpPr>
        <p:spPr>
          <a:xfrm>
            <a:off x="251520" y="1501624"/>
            <a:ext cx="1593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AmbuReg</a:t>
            </a:r>
            <a:endParaRPr lang="en-GB" sz="2800" dirty="0"/>
          </a:p>
        </p:txBody>
      </p:sp>
      <p:sp>
        <p:nvSpPr>
          <p:cNvPr id="8" name="textruta 7"/>
          <p:cNvSpPr txBox="1"/>
          <p:nvPr/>
        </p:nvSpPr>
        <p:spPr>
          <a:xfrm>
            <a:off x="2082968" y="2623844"/>
            <a:ext cx="140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SweTrau</a:t>
            </a:r>
            <a:endParaRPr lang="en-GB" sz="2800" dirty="0"/>
          </a:p>
        </p:txBody>
      </p:sp>
      <p:sp>
        <p:nvSpPr>
          <p:cNvPr id="9" name="textruta 8"/>
          <p:cNvSpPr txBox="1"/>
          <p:nvPr/>
        </p:nvSpPr>
        <p:spPr>
          <a:xfrm>
            <a:off x="3685840" y="4815798"/>
            <a:ext cx="11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i="1" dirty="0" err="1" smtClean="0"/>
              <a:t>BefReg</a:t>
            </a:r>
            <a:endParaRPr lang="en-GB" sz="2800" i="1" dirty="0"/>
          </a:p>
        </p:txBody>
      </p:sp>
      <p:sp>
        <p:nvSpPr>
          <p:cNvPr id="10" name="textruta 9"/>
          <p:cNvSpPr txBox="1"/>
          <p:nvPr/>
        </p:nvSpPr>
        <p:spPr>
          <a:xfrm>
            <a:off x="5652120" y="5906224"/>
            <a:ext cx="1709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i="1" dirty="0" smtClean="0"/>
              <a:t>Dödsorsak</a:t>
            </a:r>
            <a:endParaRPr lang="en-GB" sz="2800" i="1" dirty="0"/>
          </a:p>
        </p:txBody>
      </p:sp>
      <p:sp>
        <p:nvSpPr>
          <p:cNvPr id="11" name="textruta 10"/>
          <p:cNvSpPr txBox="1"/>
          <p:nvPr/>
        </p:nvSpPr>
        <p:spPr>
          <a:xfrm>
            <a:off x="3491880" y="1501624"/>
            <a:ext cx="463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</a:t>
            </a:r>
            <a:r>
              <a:rPr lang="sv-SE" dirty="0" smtClean="0"/>
              <a:t>ider, VP,  </a:t>
            </a:r>
            <a:r>
              <a:rPr lang="sv-SE" dirty="0" err="1" smtClean="0"/>
              <a:t>prehosp.åtg</a:t>
            </a:r>
            <a:r>
              <a:rPr lang="sv-SE" dirty="0" smtClean="0"/>
              <a:t>., effekt (trauma ca 10%?)</a:t>
            </a:r>
            <a:endParaRPr lang="en-GB" dirty="0"/>
          </a:p>
        </p:txBody>
      </p:sp>
      <p:sp>
        <p:nvSpPr>
          <p:cNvPr id="12" name="textruta 11"/>
          <p:cNvSpPr txBox="1"/>
          <p:nvPr/>
        </p:nvSpPr>
        <p:spPr>
          <a:xfrm>
            <a:off x="5306020" y="2641882"/>
            <a:ext cx="29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</a:t>
            </a:r>
            <a:r>
              <a:rPr lang="sv-SE" dirty="0" smtClean="0"/>
              <a:t>ider, VP x 2, skada, </a:t>
            </a:r>
            <a:r>
              <a:rPr lang="sv-SE" dirty="0" err="1" smtClean="0"/>
              <a:t>hosp.åtg</a:t>
            </a:r>
            <a:r>
              <a:rPr lang="sv-SE" dirty="0" smtClean="0"/>
              <a:t>, </a:t>
            </a:r>
          </a:p>
          <a:p>
            <a:r>
              <a:rPr lang="sv-SE" dirty="0" smtClean="0"/>
              <a:t>GOS, PROM</a:t>
            </a:r>
            <a:endParaRPr lang="en-GB" dirty="0"/>
          </a:p>
        </p:txBody>
      </p:sp>
      <p:sp>
        <p:nvSpPr>
          <p:cNvPr id="13" name="textruta 12"/>
          <p:cNvSpPr txBox="1"/>
          <p:nvPr/>
        </p:nvSpPr>
        <p:spPr>
          <a:xfrm>
            <a:off x="6901360" y="4871658"/>
            <a:ext cx="154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D-dat 3 veckor</a:t>
            </a:r>
            <a:endParaRPr lang="en-GB" dirty="0"/>
          </a:p>
        </p:txBody>
      </p:sp>
      <p:sp>
        <p:nvSpPr>
          <p:cNvPr id="15" name="Rektangel 14"/>
          <p:cNvSpPr/>
          <p:nvPr/>
        </p:nvSpPr>
        <p:spPr>
          <a:xfrm>
            <a:off x="3163088" y="3501446"/>
            <a:ext cx="324036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3187157" y="3678410"/>
            <a:ext cx="3192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SIR, </a:t>
            </a:r>
            <a:r>
              <a:rPr lang="sv-SE" sz="2800" dirty="0" err="1" smtClean="0"/>
              <a:t>Swedeheart</a:t>
            </a:r>
            <a:r>
              <a:rPr lang="sv-SE" sz="2800" dirty="0" smtClean="0"/>
              <a:t> m </a:t>
            </a:r>
            <a:r>
              <a:rPr lang="sv-SE" sz="2800" dirty="0" err="1" smtClean="0"/>
              <a:t>fl</a:t>
            </a:r>
            <a:endParaRPr lang="en-GB" sz="2800" dirty="0"/>
          </a:p>
        </p:txBody>
      </p:sp>
      <p:sp>
        <p:nvSpPr>
          <p:cNvPr id="16" name="Vänster-uppåtvinklad 15"/>
          <p:cNvSpPr/>
          <p:nvPr/>
        </p:nvSpPr>
        <p:spPr>
          <a:xfrm rot="10800000" flipV="1">
            <a:off x="2394452" y="3645462"/>
            <a:ext cx="1097428" cy="1693556"/>
          </a:xfrm>
          <a:prstGeom prst="leftUpArrow">
            <a:avLst>
              <a:gd name="adj1" fmla="val 9466"/>
              <a:gd name="adj2" fmla="val 240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ruta 16"/>
          <p:cNvSpPr txBox="1"/>
          <p:nvPr/>
        </p:nvSpPr>
        <p:spPr>
          <a:xfrm>
            <a:off x="6379378" y="3791930"/>
            <a:ext cx="195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</a:t>
            </a:r>
            <a:r>
              <a:rPr lang="sv-SE" dirty="0" smtClean="0"/>
              <a:t>pecifik </a:t>
            </a:r>
            <a:r>
              <a:rPr lang="sv-SE" dirty="0" err="1" smtClean="0"/>
              <a:t>beh</a:t>
            </a:r>
            <a:r>
              <a:rPr lang="sv-SE" dirty="0" smtClean="0"/>
              <a:t>., utfall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7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5040560" cy="403885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003191"/>
            <a:ext cx="4860032" cy="389420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699792" y="523999"/>
            <a:ext cx="3382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err="1" smtClean="0"/>
              <a:t>SweTrau</a:t>
            </a:r>
            <a:r>
              <a:rPr lang="sv-SE" sz="4400" dirty="0" smtClean="0"/>
              <a:t> 2015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096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SweTrau</a:t>
            </a:r>
            <a:r>
              <a:rPr lang="sv-SE" dirty="0" smtClean="0"/>
              <a:t> - </a:t>
            </a:r>
            <a:r>
              <a:rPr lang="sv-SE" dirty="0" err="1" smtClean="0"/>
              <a:t>Qlikview</a:t>
            </a:r>
            <a:endParaRPr lang="en-GB" dirty="0"/>
          </a:p>
        </p:txBody>
      </p:sp>
      <p:pic>
        <p:nvPicPr>
          <p:cNvPr id="1026" name="Picture 2" descr="C:\A-TT projekt\SweTrau\ppt\QV bild 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2" y="1340768"/>
            <a:ext cx="913265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en-GB" dirty="0"/>
          </a:p>
        </p:txBody>
      </p:sp>
      <p:sp>
        <p:nvSpPr>
          <p:cNvPr id="3" name="textruta 2"/>
          <p:cNvSpPr txBox="1"/>
          <p:nvPr/>
        </p:nvSpPr>
        <p:spPr>
          <a:xfrm>
            <a:off x="1043608" y="1700808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2000" dirty="0" smtClean="0"/>
              <a:t>Synkronisera variabelförteckningarna</a:t>
            </a:r>
          </a:p>
          <a:p>
            <a:pPr marL="342900" indent="-342900">
              <a:buAutoNum type="arabicPeriod"/>
            </a:pPr>
            <a:endParaRPr lang="sv-SE" sz="2000" dirty="0"/>
          </a:p>
          <a:p>
            <a:pPr marL="342900" indent="-342900">
              <a:buAutoNum type="arabicPeriod"/>
            </a:pPr>
            <a:r>
              <a:rPr lang="sv-SE" sz="2000" dirty="0" smtClean="0"/>
              <a:t>Kategorisera textvariablerna</a:t>
            </a:r>
          </a:p>
          <a:p>
            <a:pPr marL="342900" indent="-342900">
              <a:buAutoNum type="arabicPeriod"/>
            </a:pPr>
            <a:endParaRPr lang="sv-SE" sz="2000" dirty="0"/>
          </a:p>
          <a:p>
            <a:pPr marL="342900" indent="-342900">
              <a:buAutoNum type="arabicPeriod"/>
            </a:pPr>
            <a:r>
              <a:rPr lang="sv-SE" sz="2000" dirty="0" smtClean="0"/>
              <a:t>Koppla databaserna på landstingsnivå till nationella plattformen</a:t>
            </a:r>
          </a:p>
          <a:p>
            <a:pPr marL="342900" indent="-342900">
              <a:buAutoNum type="arabicPeriod"/>
            </a:pPr>
            <a:endParaRPr lang="sv-SE" sz="2000" dirty="0"/>
          </a:p>
          <a:p>
            <a:pPr marL="342900" indent="-342900">
              <a:buAutoNum type="arabicPeriod"/>
            </a:pPr>
            <a:r>
              <a:rPr lang="sv-SE" sz="2000" dirty="0" smtClean="0"/>
              <a:t>Bygg kvalitetsregister hos RC</a:t>
            </a:r>
          </a:p>
          <a:p>
            <a:pPr marL="342900" indent="-342900">
              <a:buAutoNum type="arabicPeriod"/>
            </a:pPr>
            <a:endParaRPr lang="sv-SE" sz="2000" dirty="0"/>
          </a:p>
          <a:p>
            <a:pPr marL="342900" indent="-342900">
              <a:buAutoNum type="arabicPeriod"/>
            </a:pPr>
            <a:r>
              <a:rPr lang="sv-SE" sz="2000" dirty="0" smtClean="0"/>
              <a:t>Koppla NP till RC</a:t>
            </a:r>
          </a:p>
          <a:p>
            <a:pPr marL="342900" indent="-342900">
              <a:buAutoNum type="arabicPeriod"/>
            </a:pPr>
            <a:endParaRPr lang="sv-SE" sz="2000" dirty="0"/>
          </a:p>
          <a:p>
            <a:pPr marL="342900" indent="-342900">
              <a:buAutoNum type="arabicPeriod"/>
            </a:pPr>
            <a:r>
              <a:rPr lang="sv-SE" sz="2000" dirty="0" smtClean="0"/>
              <a:t>Bygg utdatamodul</a:t>
            </a:r>
          </a:p>
          <a:p>
            <a:pPr marL="342900" indent="-342900">
              <a:buAutoNum type="arabicPeriod"/>
            </a:pPr>
            <a:endParaRPr lang="sv-SE" sz="2000" dirty="0"/>
          </a:p>
          <a:p>
            <a:pPr marL="342900" indent="-342900">
              <a:buAutoNum type="arabicPeriod"/>
            </a:pPr>
            <a:r>
              <a:rPr lang="sv-SE" sz="2000" dirty="0" smtClean="0"/>
              <a:t>Analysera – tolka – forska - återkoppla – förbättra!</a:t>
            </a:r>
          </a:p>
          <a:p>
            <a:pPr marL="342900" indent="-342900">
              <a:buAutoNum type="arabicPeriod"/>
            </a:pPr>
            <a:endParaRPr lang="sv-SE" sz="2000" dirty="0"/>
          </a:p>
          <a:p>
            <a:pPr marL="342900" indent="-342900">
              <a:buAutoNum type="arabicPeriod"/>
            </a:pPr>
            <a:r>
              <a:rPr lang="sv-SE" sz="2000" dirty="0" smtClean="0"/>
              <a:t>Fortsätt registrera – kör PDSA!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2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Därför! - syfte</a:t>
            </a:r>
            <a:endParaRPr lang="en-GB" dirty="0"/>
          </a:p>
        </p:txBody>
      </p:sp>
      <p:sp>
        <p:nvSpPr>
          <p:cNvPr id="3" name="textruta 2"/>
          <p:cNvSpPr txBox="1"/>
          <p:nvPr/>
        </p:nvSpPr>
        <p:spPr>
          <a:xfrm>
            <a:off x="467544" y="1556792"/>
            <a:ext cx="84249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dirty="0"/>
              <a:t> </a:t>
            </a:r>
            <a:r>
              <a:rPr lang="sv-SE" sz="2800" i="1" dirty="0"/>
              <a:t>”en miljon körningar - för 4 miljarder – utan uppföljning</a:t>
            </a:r>
            <a:r>
              <a:rPr lang="sv-SE" sz="2800" i="1" dirty="0" smtClean="0"/>
              <a:t>”</a:t>
            </a:r>
          </a:p>
          <a:p>
            <a:endParaRPr lang="sv-SE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	</a:t>
            </a:r>
            <a:r>
              <a:rPr lang="en-GB" sz="2400" dirty="0" err="1" smtClean="0"/>
              <a:t>att</a:t>
            </a:r>
            <a:r>
              <a:rPr lang="en-GB" sz="2400" dirty="0" smtClean="0"/>
              <a:t> 	</a:t>
            </a:r>
            <a:r>
              <a:rPr lang="en-GB" sz="2400" b="1" dirty="0" err="1" smtClean="0"/>
              <a:t>genom</a:t>
            </a:r>
            <a:r>
              <a:rPr lang="en-GB" sz="2400" b="1" dirty="0" smtClean="0"/>
              <a:t> </a:t>
            </a:r>
            <a:r>
              <a:rPr lang="en-GB" sz="2400" b="1" dirty="0" err="1"/>
              <a:t>uppföljning</a:t>
            </a:r>
            <a:r>
              <a:rPr lang="en-GB" sz="2400" b="1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err="1"/>
              <a:t>beslutade</a:t>
            </a:r>
            <a:r>
              <a:rPr lang="en-GB" sz="2400" dirty="0"/>
              <a:t> </a:t>
            </a:r>
            <a:r>
              <a:rPr lang="en-GB" sz="2400" dirty="0" err="1"/>
              <a:t>algoritmer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smtClean="0"/>
              <a:t>			processer</a:t>
            </a:r>
            <a:r>
              <a:rPr lang="en-GB" sz="2400" dirty="0"/>
              <a:t>, </a:t>
            </a:r>
            <a:r>
              <a:rPr lang="en-GB" sz="2400" b="1" dirty="0" err="1" smtClean="0"/>
              <a:t>kvalitetssäkra</a:t>
            </a:r>
            <a:r>
              <a:rPr lang="en-GB" sz="2400" dirty="0" smtClean="0"/>
              <a:t> den </a:t>
            </a:r>
            <a:r>
              <a:rPr lang="en-GB" sz="2400" b="1" dirty="0" err="1"/>
              <a:t>vård</a:t>
            </a:r>
            <a:r>
              <a:rPr lang="en-GB" sz="2400" b="1" dirty="0"/>
              <a:t> </a:t>
            </a:r>
            <a:r>
              <a:rPr lang="en-GB" sz="2400" dirty="0" err="1"/>
              <a:t>som</a:t>
            </a:r>
            <a:r>
              <a:rPr lang="en-GB" sz="2400" dirty="0"/>
              <a:t> </a:t>
            </a:r>
            <a:r>
              <a:rPr lang="en-GB" sz="2400" dirty="0" err="1"/>
              <a:t>ges</a:t>
            </a:r>
            <a:r>
              <a:rPr lang="en-GB" sz="2400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smtClean="0"/>
              <a:t>			</a:t>
            </a:r>
            <a:r>
              <a:rPr lang="en-GB" sz="2400" dirty="0" err="1" smtClean="0"/>
              <a:t>sjukvårdspersonal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ambulansen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	</a:t>
            </a:r>
            <a:r>
              <a:rPr lang="en-GB" sz="2400" dirty="0" err="1" smtClean="0"/>
              <a:t>och</a:t>
            </a:r>
            <a:r>
              <a:rPr lang="en-GB" sz="2400" dirty="0" smtClean="0"/>
              <a:t> 	</a:t>
            </a:r>
            <a:r>
              <a:rPr lang="en-GB" sz="2400" b="1" dirty="0" err="1" smtClean="0"/>
              <a:t>åstadkomma</a:t>
            </a:r>
            <a:r>
              <a:rPr lang="en-GB" sz="2400" b="1" dirty="0" smtClean="0"/>
              <a:t> </a:t>
            </a:r>
            <a:r>
              <a:rPr lang="en-GB" sz="2400" b="1" dirty="0" err="1"/>
              <a:t>förbättringar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verksamheten</a:t>
            </a:r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dirty="0"/>
              <a:t>	</a:t>
            </a:r>
            <a:r>
              <a:rPr lang="en-GB" sz="2400" dirty="0" smtClean="0"/>
              <a:t>	</a:t>
            </a:r>
            <a:r>
              <a:rPr lang="en-GB" sz="2400" dirty="0" err="1" smtClean="0"/>
              <a:t>på</a:t>
            </a:r>
            <a:r>
              <a:rPr lang="en-GB" sz="2400" dirty="0" smtClean="0"/>
              <a:t> </a:t>
            </a:r>
            <a:r>
              <a:rPr lang="en-GB" sz="2400" dirty="0" err="1"/>
              <a:t>lokal</a:t>
            </a:r>
            <a:r>
              <a:rPr lang="en-GB" sz="2400" dirty="0"/>
              <a:t>, </a:t>
            </a:r>
            <a:r>
              <a:rPr lang="en-GB" sz="2400" dirty="0" smtClean="0"/>
              <a:t>regional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 smtClean="0"/>
              <a:t>nationell</a:t>
            </a:r>
            <a:r>
              <a:rPr lang="en-GB" sz="2400" dirty="0" smtClean="0"/>
              <a:t> </a:t>
            </a:r>
            <a:r>
              <a:rPr lang="en-GB" sz="2400" dirty="0" err="1"/>
              <a:t>nivå</a:t>
            </a:r>
            <a:r>
              <a:rPr lang="en-GB" sz="2400" dirty="0"/>
              <a:t>,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     </a:t>
            </a:r>
            <a:r>
              <a:rPr lang="en-GB" sz="2400" dirty="0" err="1" smtClean="0"/>
              <a:t>samt</a:t>
            </a:r>
            <a:r>
              <a:rPr lang="en-GB" sz="2400" dirty="0" smtClean="0"/>
              <a:t> </a:t>
            </a:r>
            <a:r>
              <a:rPr lang="en-GB" sz="2400" dirty="0" err="1" smtClean="0"/>
              <a:t>att</a:t>
            </a:r>
            <a:r>
              <a:rPr lang="en-GB" sz="2400" dirty="0" smtClean="0"/>
              <a:t>	</a:t>
            </a:r>
            <a:r>
              <a:rPr lang="en-GB" sz="2400" dirty="0" err="1" smtClean="0"/>
              <a:t>initiera</a:t>
            </a:r>
            <a:r>
              <a:rPr lang="en-GB" sz="2400" dirty="0" smtClean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främja</a:t>
            </a:r>
            <a:r>
              <a:rPr lang="en-GB" sz="2400" dirty="0"/>
              <a:t> </a:t>
            </a:r>
            <a:r>
              <a:rPr lang="en-GB" sz="2400" b="1" dirty="0" err="1"/>
              <a:t>forskning</a:t>
            </a:r>
            <a:r>
              <a:rPr lang="en-GB" sz="2400" dirty="0"/>
              <a:t> </a:t>
            </a:r>
            <a:r>
              <a:rPr lang="en-GB" sz="2400" dirty="0" err="1"/>
              <a:t>inom</a:t>
            </a:r>
            <a:r>
              <a:rPr lang="en-GB" sz="2400" dirty="0"/>
              <a:t> </a:t>
            </a:r>
            <a:r>
              <a:rPr lang="en-GB" sz="2400" dirty="0" err="1"/>
              <a:t>det</a:t>
            </a:r>
            <a:r>
              <a:rPr lang="en-GB" sz="2400" dirty="0"/>
              <a:t> </a:t>
            </a:r>
            <a:r>
              <a:rPr lang="en-GB" sz="2400" dirty="0" smtClean="0"/>
              <a:t>				</a:t>
            </a:r>
            <a:r>
              <a:rPr lang="en-GB" sz="2400" b="1" dirty="0" err="1" smtClean="0"/>
              <a:t>prehospitala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området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137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ilder1\kirbild\trauma\urval SweTrau\skadeplats ur tid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4"/>
          <a:stretch/>
        </p:blipFill>
        <p:spPr bwMode="auto">
          <a:xfrm>
            <a:off x="-50322" y="374050"/>
            <a:ext cx="9194321" cy="615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707904" y="2924944"/>
            <a:ext cx="163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Tack!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1523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Varför? - syfte</a:t>
            </a:r>
            <a:endParaRPr lang="en-GB" dirty="0"/>
          </a:p>
        </p:txBody>
      </p:sp>
      <p:sp>
        <p:nvSpPr>
          <p:cNvPr id="3" name="textruta 2"/>
          <p:cNvSpPr txBox="1"/>
          <p:nvPr/>
        </p:nvSpPr>
        <p:spPr>
          <a:xfrm>
            <a:off x="467544" y="1556792"/>
            <a:ext cx="84249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dirty="0"/>
              <a:t> </a:t>
            </a:r>
            <a:r>
              <a:rPr lang="sv-SE" sz="2800" i="1" dirty="0"/>
              <a:t>”en miljon körningar - för 4 miljarder – utan uppföljning</a:t>
            </a:r>
            <a:r>
              <a:rPr lang="sv-SE" sz="2800" i="1" dirty="0" smtClean="0"/>
              <a:t>”</a:t>
            </a:r>
          </a:p>
          <a:p>
            <a:endParaRPr lang="sv-SE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	</a:t>
            </a:r>
            <a:r>
              <a:rPr lang="en-GB" sz="2400" dirty="0" err="1" smtClean="0"/>
              <a:t>att</a:t>
            </a:r>
            <a:r>
              <a:rPr lang="en-GB" sz="2400" dirty="0" smtClean="0"/>
              <a:t> 	</a:t>
            </a:r>
            <a:r>
              <a:rPr lang="en-GB" sz="2400" b="1" dirty="0" err="1" smtClean="0"/>
              <a:t>genom</a:t>
            </a:r>
            <a:r>
              <a:rPr lang="en-GB" sz="2400" b="1" dirty="0" smtClean="0"/>
              <a:t> </a:t>
            </a:r>
            <a:r>
              <a:rPr lang="en-GB" sz="2400" b="1" dirty="0" err="1"/>
              <a:t>uppföljning</a:t>
            </a:r>
            <a:r>
              <a:rPr lang="en-GB" sz="2400" b="1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err="1"/>
              <a:t>beslutade</a:t>
            </a:r>
            <a:r>
              <a:rPr lang="en-GB" sz="2400" dirty="0"/>
              <a:t> </a:t>
            </a:r>
            <a:r>
              <a:rPr lang="en-GB" sz="2400" dirty="0" err="1"/>
              <a:t>algoritmer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smtClean="0"/>
              <a:t>			processer</a:t>
            </a:r>
            <a:r>
              <a:rPr lang="en-GB" sz="2400" dirty="0"/>
              <a:t>, </a:t>
            </a:r>
            <a:r>
              <a:rPr lang="en-GB" sz="2400" b="1" dirty="0" err="1" smtClean="0"/>
              <a:t>kvalitetssäkra</a:t>
            </a:r>
            <a:r>
              <a:rPr lang="en-GB" sz="2400" dirty="0" smtClean="0"/>
              <a:t> den </a:t>
            </a:r>
            <a:r>
              <a:rPr lang="en-GB" sz="2400" b="1" dirty="0" err="1"/>
              <a:t>vård</a:t>
            </a:r>
            <a:r>
              <a:rPr lang="en-GB" sz="2400" b="1" dirty="0"/>
              <a:t> </a:t>
            </a:r>
            <a:r>
              <a:rPr lang="en-GB" sz="2400" dirty="0" err="1"/>
              <a:t>som</a:t>
            </a:r>
            <a:r>
              <a:rPr lang="en-GB" sz="2400" dirty="0"/>
              <a:t> </a:t>
            </a:r>
            <a:r>
              <a:rPr lang="en-GB" sz="2400" dirty="0" err="1"/>
              <a:t>ges</a:t>
            </a:r>
            <a:r>
              <a:rPr lang="en-GB" sz="2400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smtClean="0"/>
              <a:t>			</a:t>
            </a:r>
            <a:r>
              <a:rPr lang="en-GB" sz="2400" dirty="0" err="1" smtClean="0"/>
              <a:t>sjukvårdspersonal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ambulansen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	</a:t>
            </a:r>
            <a:r>
              <a:rPr lang="en-GB" sz="2400" dirty="0" err="1" smtClean="0"/>
              <a:t>och</a:t>
            </a:r>
            <a:r>
              <a:rPr lang="en-GB" sz="2400" dirty="0" smtClean="0"/>
              <a:t> 	</a:t>
            </a:r>
            <a:r>
              <a:rPr lang="en-GB" sz="2400" b="1" dirty="0" err="1" smtClean="0"/>
              <a:t>åstadkomma</a:t>
            </a:r>
            <a:r>
              <a:rPr lang="en-GB" sz="2400" b="1" dirty="0" smtClean="0"/>
              <a:t> </a:t>
            </a:r>
            <a:r>
              <a:rPr lang="en-GB" sz="2400" b="1" dirty="0" err="1"/>
              <a:t>förbättringar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verksamheten</a:t>
            </a:r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dirty="0"/>
              <a:t>	</a:t>
            </a:r>
            <a:r>
              <a:rPr lang="en-GB" sz="2400" dirty="0" smtClean="0"/>
              <a:t>	</a:t>
            </a:r>
            <a:r>
              <a:rPr lang="en-GB" sz="2400" dirty="0" err="1" smtClean="0"/>
              <a:t>på</a:t>
            </a:r>
            <a:r>
              <a:rPr lang="en-GB" sz="2400" dirty="0" smtClean="0"/>
              <a:t> </a:t>
            </a:r>
            <a:r>
              <a:rPr lang="en-GB" sz="2400" dirty="0" err="1"/>
              <a:t>lokal</a:t>
            </a:r>
            <a:r>
              <a:rPr lang="en-GB" sz="2400" dirty="0"/>
              <a:t>, </a:t>
            </a:r>
            <a:r>
              <a:rPr lang="en-GB" sz="2400" dirty="0" smtClean="0"/>
              <a:t>regional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 smtClean="0"/>
              <a:t>nationell</a:t>
            </a:r>
            <a:r>
              <a:rPr lang="en-GB" sz="2400" dirty="0" smtClean="0"/>
              <a:t> </a:t>
            </a:r>
            <a:r>
              <a:rPr lang="en-GB" sz="2400" dirty="0" err="1"/>
              <a:t>nivå</a:t>
            </a:r>
            <a:r>
              <a:rPr lang="en-GB" sz="2400" dirty="0"/>
              <a:t>,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     </a:t>
            </a:r>
            <a:r>
              <a:rPr lang="en-GB" sz="2400" dirty="0" err="1" smtClean="0"/>
              <a:t>samt</a:t>
            </a:r>
            <a:r>
              <a:rPr lang="en-GB" sz="2400" dirty="0" smtClean="0"/>
              <a:t> </a:t>
            </a:r>
            <a:r>
              <a:rPr lang="en-GB" sz="2400" dirty="0" err="1" smtClean="0"/>
              <a:t>att</a:t>
            </a:r>
            <a:r>
              <a:rPr lang="en-GB" sz="2400" dirty="0" smtClean="0"/>
              <a:t>	</a:t>
            </a:r>
            <a:r>
              <a:rPr lang="en-GB" sz="2400" dirty="0" err="1" smtClean="0"/>
              <a:t>initiera</a:t>
            </a:r>
            <a:r>
              <a:rPr lang="en-GB" sz="2400" dirty="0" smtClean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främja</a:t>
            </a:r>
            <a:r>
              <a:rPr lang="en-GB" sz="2400" dirty="0"/>
              <a:t> </a:t>
            </a:r>
            <a:r>
              <a:rPr lang="en-GB" sz="2400" b="1" dirty="0" err="1"/>
              <a:t>forskning</a:t>
            </a:r>
            <a:r>
              <a:rPr lang="en-GB" sz="2400" dirty="0"/>
              <a:t> </a:t>
            </a:r>
            <a:r>
              <a:rPr lang="en-GB" sz="2400" dirty="0" err="1"/>
              <a:t>inom</a:t>
            </a:r>
            <a:r>
              <a:rPr lang="en-GB" sz="2400" dirty="0"/>
              <a:t> </a:t>
            </a:r>
            <a:r>
              <a:rPr lang="en-GB" sz="2400" dirty="0" err="1"/>
              <a:t>det</a:t>
            </a:r>
            <a:r>
              <a:rPr lang="en-GB" sz="2400" dirty="0"/>
              <a:t> </a:t>
            </a:r>
            <a:r>
              <a:rPr lang="en-GB" sz="2400" dirty="0" smtClean="0"/>
              <a:t>				</a:t>
            </a:r>
            <a:r>
              <a:rPr lang="en-GB" sz="2400" b="1" dirty="0" err="1" smtClean="0"/>
              <a:t>prehospitala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området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831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Ambulansjournaler 2015</a:t>
            </a:r>
            <a:endParaRPr lang="en-GB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33637"/>
              </p:ext>
            </p:extLst>
          </p:nvPr>
        </p:nvGraphicFramePr>
        <p:xfrm>
          <a:off x="395536" y="1916832"/>
          <a:ext cx="8136904" cy="4320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435876"/>
                <a:gridCol w="1940388"/>
                <a:gridCol w="2880320"/>
                <a:gridCol w="1728192"/>
              </a:tblGrid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journal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LT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def. </a:t>
                      </a:r>
                      <a:r>
                        <a:rPr lang="en-GB" sz="2000" b="1" i="1" u="none" strike="noStrike" dirty="0" smtClean="0">
                          <a:effectLst/>
                        </a:rPr>
                        <a:t>prim-</a:t>
                      </a:r>
                      <a:r>
                        <a:rPr lang="en-GB" sz="2000" b="1" i="1" u="none" strike="noStrike" dirty="0" err="1" smtClean="0">
                          <a:effectLst/>
                        </a:rPr>
                        <a:t>uppdr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 err="1">
                          <a:effectLst/>
                        </a:rPr>
                        <a:t>primäruppdrag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?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Sthlm</a:t>
                      </a:r>
                      <a:r>
                        <a:rPr lang="en-GB" sz="2000" u="none" strike="noStrike" dirty="0">
                          <a:effectLst/>
                        </a:rPr>
                        <a:t> Syd </a:t>
                      </a:r>
                      <a:r>
                        <a:rPr lang="en-GB" sz="2000" u="none" strike="noStrike" dirty="0" err="1">
                          <a:effectLst/>
                        </a:rPr>
                        <a:t>Falck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prio 1-2 + ESSkod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30921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Paratus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err="1">
                          <a:effectLst/>
                        </a:rPr>
                        <a:t>Östergötland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prio 1-2 + ESSkod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39726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Paratus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Kalmar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prio 1-2 + ESSkod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26221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Paratus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Blekinge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prio</a:t>
                      </a:r>
                      <a:r>
                        <a:rPr lang="en-GB" sz="2000" u="none" strike="noStrike" dirty="0">
                          <a:effectLst/>
                        </a:rPr>
                        <a:t> 1-2 + </a:t>
                      </a:r>
                      <a:r>
                        <a:rPr lang="en-GB" sz="2000" u="none" strike="noStrike" dirty="0" err="1">
                          <a:effectLst/>
                        </a:rPr>
                        <a:t>ESSkod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14996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Paratus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Halland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prio</a:t>
                      </a:r>
                      <a:r>
                        <a:rPr lang="en-GB" sz="2000" u="none" strike="noStrike" dirty="0">
                          <a:effectLst/>
                        </a:rPr>
                        <a:t> 1-2 + </a:t>
                      </a:r>
                      <a:r>
                        <a:rPr lang="en-GB" sz="2000" u="none" strike="noStrike" dirty="0" err="1">
                          <a:effectLst/>
                        </a:rPr>
                        <a:t>ESSkod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26153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Ambulink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Sahlgrenska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 smtClean="0">
                          <a:effectLst/>
                        </a:rPr>
                        <a:t>prio</a:t>
                      </a:r>
                      <a:r>
                        <a:rPr lang="en-GB" sz="2000" u="none" strike="noStrike" dirty="0" smtClean="0">
                          <a:effectLst/>
                        </a:rPr>
                        <a:t> 1-2 + </a:t>
                      </a:r>
                      <a:r>
                        <a:rPr lang="en-GB" sz="2000" u="none" strike="noStrike" dirty="0" err="1" smtClean="0">
                          <a:effectLst/>
                        </a:rPr>
                        <a:t>ESSkod</a:t>
                      </a:r>
                      <a:r>
                        <a:rPr lang="en-GB" sz="2000" u="none" strike="noStrike" dirty="0" smtClean="0">
                          <a:effectLst/>
                        </a:rPr>
                        <a:t>, 1p/pat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46409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Ortivus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Västmanland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prio</a:t>
                      </a:r>
                      <a:r>
                        <a:rPr lang="en-GB" sz="2000" u="none" strike="noStrike" dirty="0">
                          <a:effectLst/>
                        </a:rPr>
                        <a:t> 1-2 + </a:t>
                      </a:r>
                      <a:r>
                        <a:rPr lang="en-GB" sz="2000" u="none" strike="noStrike" dirty="0" err="1">
                          <a:effectLst/>
                        </a:rPr>
                        <a:t>ESSkod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22028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Paratus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Dalarna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prio</a:t>
                      </a:r>
                      <a:r>
                        <a:rPr lang="en-GB" sz="2000" u="none" strike="noStrike" dirty="0">
                          <a:effectLst/>
                        </a:rPr>
                        <a:t> 1-2 + </a:t>
                      </a:r>
                      <a:r>
                        <a:rPr lang="en-GB" sz="2000" u="none" strike="noStrike" dirty="0" err="1">
                          <a:effectLst/>
                        </a:rPr>
                        <a:t>ESSkod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22793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Paratus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Västernorrland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prio</a:t>
                      </a:r>
                      <a:r>
                        <a:rPr lang="en-GB" sz="2000" u="none" strike="noStrike" dirty="0">
                          <a:effectLst/>
                        </a:rPr>
                        <a:t> 1-2 + </a:t>
                      </a:r>
                      <a:r>
                        <a:rPr lang="en-GB" sz="2000" u="none" strike="noStrike" dirty="0" err="1">
                          <a:effectLst/>
                        </a:rPr>
                        <a:t>ESSkod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23800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253047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9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indikatorer 1-8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395536" y="234888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1	Andel uppdrag med VP som är kompletta (samtliga ESS KODER)</a:t>
            </a:r>
          </a:p>
          <a:p>
            <a:r>
              <a:rPr lang="sv-SE" sz="2000" dirty="0" smtClean="0"/>
              <a:t>2	Andel uppdrag med VP som är kompletta för ESS KOD 47 Infektion</a:t>
            </a:r>
          </a:p>
          <a:p>
            <a:r>
              <a:rPr lang="sv-SE" sz="2000" dirty="0" smtClean="0"/>
              <a:t>3	Andel uppdrag med VP som är kompletta för ESS KOD 4   Andnöd</a:t>
            </a:r>
          </a:p>
          <a:p>
            <a:r>
              <a:rPr lang="sv-SE" sz="2000" dirty="0" smtClean="0"/>
              <a:t>4	Andel uppdrag med VP som är kompletta för ESS KOD 5   Bröstsmärta</a:t>
            </a:r>
          </a:p>
          <a:p>
            <a:r>
              <a:rPr lang="sv-SE" sz="2000" dirty="0" smtClean="0"/>
              <a:t>	</a:t>
            </a:r>
          </a:p>
          <a:p>
            <a:r>
              <a:rPr lang="sv-SE" sz="2000" dirty="0" smtClean="0"/>
              <a:t>5	Andel uppdrag där EKG är taget för ESS KOD 5 Bröstsmärta</a:t>
            </a:r>
          </a:p>
          <a:p>
            <a:r>
              <a:rPr lang="sv-SE" sz="2000" dirty="0" smtClean="0"/>
              <a:t>6	Andel uppdrag där EKG är taget för ESS KOD 5 och RÖD PRIORITET</a:t>
            </a:r>
          </a:p>
          <a:p>
            <a:r>
              <a:rPr lang="sv-SE" sz="2000" dirty="0" smtClean="0"/>
              <a:t>7	Andel uppdrag där EKG är taget för ESS KOD 4 Andnöd</a:t>
            </a:r>
          </a:p>
          <a:p>
            <a:r>
              <a:rPr lang="sv-SE" sz="2000" dirty="0" smtClean="0"/>
              <a:t>8	Andel uppdrag där EKG är taget för ESS KOD 6 Buksmärta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252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Vitalparametrar - VP</a:t>
            </a:r>
            <a:endParaRPr lang="en-GB" dirty="0"/>
          </a:p>
        </p:txBody>
      </p:sp>
      <p:sp>
        <p:nvSpPr>
          <p:cNvPr id="3" name="textruta 2"/>
          <p:cNvSpPr txBox="1"/>
          <p:nvPr/>
        </p:nvSpPr>
        <p:spPr>
          <a:xfrm>
            <a:off x="2915816" y="1484784"/>
            <a:ext cx="3512052" cy="4992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 smtClean="0"/>
              <a:t>Andningsfrekvens</a:t>
            </a:r>
          </a:p>
          <a:p>
            <a:pPr>
              <a:lnSpc>
                <a:spcPct val="150000"/>
              </a:lnSpc>
            </a:pPr>
            <a:r>
              <a:rPr lang="sv-SE" sz="3600" dirty="0" smtClean="0"/>
              <a:t>Saturation</a:t>
            </a:r>
          </a:p>
          <a:p>
            <a:pPr>
              <a:lnSpc>
                <a:spcPct val="150000"/>
              </a:lnSpc>
            </a:pPr>
            <a:r>
              <a:rPr lang="sv-SE" sz="3600" dirty="0" smtClean="0"/>
              <a:t>Pulsfrekvens</a:t>
            </a:r>
          </a:p>
          <a:p>
            <a:pPr>
              <a:lnSpc>
                <a:spcPct val="150000"/>
              </a:lnSpc>
            </a:pPr>
            <a:r>
              <a:rPr lang="sv-SE" sz="3600" dirty="0" smtClean="0"/>
              <a:t>Blodtryck</a:t>
            </a:r>
          </a:p>
          <a:p>
            <a:pPr>
              <a:lnSpc>
                <a:spcPct val="150000"/>
              </a:lnSpc>
            </a:pPr>
            <a:r>
              <a:rPr lang="sv-SE" sz="3600" dirty="0" smtClean="0"/>
              <a:t>Medvetandegrad</a:t>
            </a:r>
          </a:p>
          <a:p>
            <a:pPr>
              <a:lnSpc>
                <a:spcPct val="150000"/>
              </a:lnSpc>
            </a:pPr>
            <a:r>
              <a:rPr lang="sv-SE" sz="3600" dirty="0" smtClean="0"/>
              <a:t>Temperatur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2754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100167"/>
              </p:ext>
            </p:extLst>
          </p:nvPr>
        </p:nvGraphicFramePr>
        <p:xfrm>
          <a:off x="683568" y="908720"/>
          <a:ext cx="79928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7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indikatorer 9-15</a:t>
            </a:r>
            <a:endParaRPr lang="en-GB" dirty="0"/>
          </a:p>
        </p:txBody>
      </p:sp>
      <p:sp>
        <p:nvSpPr>
          <p:cNvPr id="3" name="Rektangel 2"/>
          <p:cNvSpPr/>
          <p:nvPr/>
        </p:nvSpPr>
        <p:spPr>
          <a:xfrm>
            <a:off x="395536" y="1700808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 startAt="9"/>
            </a:pPr>
            <a:r>
              <a:rPr lang="sv-SE" sz="2000" dirty="0" smtClean="0"/>
              <a:t>Andel uppdrag med </a:t>
            </a:r>
            <a:r>
              <a:rPr lang="sv-SE" sz="2000" b="1" i="1" dirty="0" smtClean="0"/>
              <a:t>smärta/skada i bedömning </a:t>
            </a:r>
            <a:r>
              <a:rPr lang="sv-SE" sz="2000" dirty="0" smtClean="0"/>
              <a:t>där VAS har skattats </a:t>
            </a:r>
          </a:p>
          <a:p>
            <a:r>
              <a:rPr lang="sv-SE" sz="2000" dirty="0" smtClean="0"/>
              <a:t>	vid första</a:t>
            </a:r>
          </a:p>
          <a:p>
            <a:pPr marL="457200" indent="-457200">
              <a:buAutoNum type="arabicPlain" startAt="10"/>
            </a:pPr>
            <a:r>
              <a:rPr lang="sv-SE" sz="2000" dirty="0" smtClean="0"/>
              <a:t>Andel uppdrag med </a:t>
            </a:r>
            <a:r>
              <a:rPr lang="sv-SE" sz="2000" b="1" i="1" dirty="0" smtClean="0"/>
              <a:t>smärta/skada i bedömning</a:t>
            </a:r>
            <a:r>
              <a:rPr lang="sv-SE" sz="2000" dirty="0" smtClean="0"/>
              <a:t> där VAS har skattats </a:t>
            </a:r>
          </a:p>
          <a:p>
            <a:r>
              <a:rPr lang="sv-SE" sz="2000" dirty="0"/>
              <a:t>	</a:t>
            </a:r>
            <a:r>
              <a:rPr lang="sv-SE" sz="2000" dirty="0" smtClean="0"/>
              <a:t>vid sista</a:t>
            </a:r>
          </a:p>
          <a:p>
            <a:r>
              <a:rPr lang="sv-SE" sz="2000" dirty="0" smtClean="0"/>
              <a:t>11    Andel uppdrag med </a:t>
            </a:r>
            <a:r>
              <a:rPr lang="sv-SE" sz="2000" b="1" i="1" dirty="0" smtClean="0"/>
              <a:t>smärta/skada i bedömning </a:t>
            </a:r>
            <a:r>
              <a:rPr lang="sv-SE" sz="2000" dirty="0" smtClean="0"/>
              <a:t>som behandlats med 	smärtlindrande läkemedel</a:t>
            </a:r>
          </a:p>
          <a:p>
            <a:pPr marL="457200" indent="-457200">
              <a:buAutoNum type="arabicPlain" startAt="12"/>
            </a:pPr>
            <a:r>
              <a:rPr lang="sv-SE" sz="2000" dirty="0" smtClean="0"/>
              <a:t>Andel uppdrag med </a:t>
            </a:r>
            <a:r>
              <a:rPr lang="sv-SE" sz="2000" b="1" i="1" dirty="0" smtClean="0"/>
              <a:t>smärta/skada i bedömning</a:t>
            </a:r>
            <a:r>
              <a:rPr lang="sv-SE" sz="2000" dirty="0" smtClean="0"/>
              <a:t> där VAS har skattats </a:t>
            </a:r>
          </a:p>
          <a:p>
            <a:r>
              <a:rPr lang="sv-SE" sz="2000" dirty="0"/>
              <a:t>	</a:t>
            </a:r>
            <a:r>
              <a:rPr lang="sv-SE" sz="2000" dirty="0" smtClean="0"/>
              <a:t>&lt; 4 vid sista</a:t>
            </a:r>
          </a:p>
          <a:p>
            <a:r>
              <a:rPr lang="sv-SE" sz="2000" dirty="0" smtClean="0"/>
              <a:t>	</a:t>
            </a:r>
          </a:p>
          <a:p>
            <a:r>
              <a:rPr lang="sv-SE" sz="2000" dirty="0" smtClean="0"/>
              <a:t>13    Andel uppdrag med Spo2 &lt;90 som behandlats med syrgas</a:t>
            </a:r>
          </a:p>
          <a:p>
            <a:r>
              <a:rPr lang="sv-SE" sz="2000" dirty="0" smtClean="0"/>
              <a:t>14    Andel uppdrag med ESS KOD 5 och RÖD PRIORITET </a:t>
            </a:r>
            <a:r>
              <a:rPr lang="sv-SE" sz="2000" b="1" i="1" dirty="0" smtClean="0"/>
              <a:t>som behandlats med 	ASA läkemedel (</a:t>
            </a:r>
            <a:r>
              <a:rPr lang="sv-SE" sz="2000" b="1" i="1" dirty="0" err="1" smtClean="0"/>
              <a:t>Trombyl</a:t>
            </a:r>
            <a:r>
              <a:rPr lang="sv-SE" sz="2000" b="1" i="1" dirty="0" smtClean="0"/>
              <a:t>)</a:t>
            </a:r>
          </a:p>
          <a:p>
            <a:r>
              <a:rPr lang="sv-SE" sz="2000" dirty="0" smtClean="0"/>
              <a:t>15    Andel uppdrag med RLS &gt;2 där P-glukos är registrerat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08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717166"/>
              </p:ext>
            </p:extLst>
          </p:nvPr>
        </p:nvGraphicFramePr>
        <p:xfrm>
          <a:off x="611560" y="908720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47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567</Words>
  <Application>Microsoft Office PowerPoint</Application>
  <PresentationFormat>Bildspel på skärmen (4:3)</PresentationFormat>
  <Paragraphs>265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Svenskt Ambulansregister - AmbuReg</vt:lpstr>
      <vt:lpstr>PowerPoint-presentation</vt:lpstr>
      <vt:lpstr>Varför? - syfte</vt:lpstr>
      <vt:lpstr>Ambulansjournaler 2015</vt:lpstr>
      <vt:lpstr>indikatorer 1-8</vt:lpstr>
      <vt:lpstr>Vitalparametrar - VP</vt:lpstr>
      <vt:lpstr>PowerPoint-presentation</vt:lpstr>
      <vt:lpstr>indikatorer 9-15</vt:lpstr>
      <vt:lpstr>PowerPoint-presentation</vt:lpstr>
      <vt:lpstr>Variabler - uppdragstyp</vt:lpstr>
      <vt:lpstr>Variabler - hämtplats</vt:lpstr>
      <vt:lpstr>Variabler - bedömning</vt:lpstr>
      <vt:lpstr>Variabler - destination</vt:lpstr>
      <vt:lpstr>Variabler - problem</vt:lpstr>
      <vt:lpstr>kopplingar andra register</vt:lpstr>
      <vt:lpstr>PowerPoint-presentation</vt:lpstr>
      <vt:lpstr>SweTrau - Qlikview</vt:lpstr>
      <vt:lpstr>sammanfattning</vt:lpstr>
      <vt:lpstr>Därför! - syfte</vt:lpstr>
      <vt:lpstr>PowerPoint-presentation</vt:lpstr>
    </vt:vector>
  </TitlesOfParts>
  <Company>Landstinget Blekinge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Svenskt Ambulansregister SwAmbuReg</dc:title>
  <dc:creator>Troëng, Thomas</dc:creator>
  <cp:lastModifiedBy>Larsson Glenn ADH ASH STAB</cp:lastModifiedBy>
  <cp:revision>29</cp:revision>
  <dcterms:created xsi:type="dcterms:W3CDTF">2017-01-17T12:54:56Z</dcterms:created>
  <dcterms:modified xsi:type="dcterms:W3CDTF">2017-02-03T10:20:06Z</dcterms:modified>
</cp:coreProperties>
</file>